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1"/>
  </p:sldMasterIdLst>
  <p:notesMasterIdLst>
    <p:notesMasterId r:id="rId30"/>
  </p:notesMasterIdLst>
  <p:handoutMasterIdLst>
    <p:handoutMasterId r:id="rId31"/>
  </p:handoutMasterIdLst>
  <p:sldIdLst>
    <p:sldId id="264" r:id="rId2"/>
    <p:sldId id="530" r:id="rId3"/>
    <p:sldId id="507" r:id="rId4"/>
    <p:sldId id="425" r:id="rId5"/>
    <p:sldId id="508" r:id="rId6"/>
    <p:sldId id="509" r:id="rId7"/>
    <p:sldId id="510" r:id="rId8"/>
    <p:sldId id="511" r:id="rId9"/>
    <p:sldId id="513" r:id="rId10"/>
    <p:sldId id="512" r:id="rId11"/>
    <p:sldId id="520" r:id="rId12"/>
    <p:sldId id="516" r:id="rId13"/>
    <p:sldId id="519" r:id="rId14"/>
    <p:sldId id="526" r:id="rId15"/>
    <p:sldId id="524" r:id="rId16"/>
    <p:sldId id="518" r:id="rId17"/>
    <p:sldId id="515" r:id="rId18"/>
    <p:sldId id="522" r:id="rId19"/>
    <p:sldId id="531" r:id="rId20"/>
    <p:sldId id="529" r:id="rId21"/>
    <p:sldId id="532" r:id="rId22"/>
    <p:sldId id="533" r:id="rId23"/>
    <p:sldId id="534" r:id="rId24"/>
    <p:sldId id="535" r:id="rId25"/>
    <p:sldId id="536" r:id="rId26"/>
    <p:sldId id="527" r:id="rId27"/>
    <p:sldId id="528" r:id="rId28"/>
    <p:sldId id="537" r:id="rId29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0" autoAdjust="0"/>
    <p:restoredTop sz="91607" autoAdjust="0"/>
  </p:normalViewPr>
  <p:slideViewPr>
    <p:cSldViewPr>
      <p:cViewPr varScale="1">
        <p:scale>
          <a:sx n="87" d="100"/>
          <a:sy n="87" d="100"/>
        </p:scale>
        <p:origin x="976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2352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8285F-9525-8747-B472-E18AC4C53648}" type="datetimeFigureOut">
              <a:rPr lang="en-US" smtClean="0"/>
              <a:t>2/24/18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6F4E6-C22C-4D4D-9856-8539D166DD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1035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x-none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x-none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x-none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CB8DEC-B795-5347-B78C-ECB229B2ED11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1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5350422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10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784964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word describes student agency?
https://www.polleverywhere.com/free_text_polls/QFDSWFPBKgi5B3Z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4BCB7D-BF4E-1446-AA25-7CBBEE97706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8723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Necessary conditions for student agency according to the </a:t>
            </a:r>
            <a:r>
              <a:rPr lang="en-US" dirty="0" err="1"/>
              <a:t>iNACOL</a:t>
            </a:r>
            <a:r>
              <a:rPr lang="en-US" dirty="0"/>
              <a:t> blog 2/7/17</a:t>
            </a:r>
          </a:p>
          <a:p>
            <a:r>
              <a:rPr lang="en-US" dirty="0" err="1"/>
              <a:t>iNACOL</a:t>
            </a:r>
            <a:r>
              <a:rPr lang="en-US" dirty="0"/>
              <a:t>: International Association for K-12 online learning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12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3028325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13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1094180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is one way students practice math?</a:t>
            </a:r>
          </a:p>
          <a:p>
            <a:r>
              <a:rPr lang="en-US"/>
              <a:t>https://www.polleverywhere.com/free_text_polls/7BdusEJgzq1lrnd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14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359082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15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1840020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16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8755253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17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9996332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www.ascd.org</a:t>
            </a:r>
            <a:r>
              <a:rPr lang="en-US" dirty="0"/>
              <a:t>/publications/educational-leadership/nov05/vol63/num03/Helping-Students-Understand-</a:t>
            </a:r>
            <a:r>
              <a:rPr lang="en-US" dirty="0" err="1"/>
              <a:t>Assessment.aspx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18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9762384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19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904582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2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0368725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20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1473712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Pros and cons for each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21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6115643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Pros and cons for each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22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1955902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Pros and cons for each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23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4835398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Pros and cons for each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24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2406435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25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2447138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26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4794360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27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958726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28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707337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3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713844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4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263016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5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41176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do we want to do it?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6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2752877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Blended Learning comes in 3 flavors.</a:t>
            </a:r>
          </a:p>
          <a:p>
            <a:r>
              <a:rPr lang="en-US" dirty="0"/>
              <a:t>Let’s agree on how those flavors taste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7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9538458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8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1303985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B8DEC-B795-5347-B78C-ECB229B2ED11}" type="slidenum">
              <a:rPr lang="en-US" altLang="x-none" smtClean="0"/>
              <a:pPr/>
              <a:t>9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883105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5" Type="http://schemas.openxmlformats.org/officeDocument/2006/relationships/image" Target="../media/image3.jpeg"/><Relationship Id="rId4" Type="http://schemas.openxmlformats.org/officeDocument/2006/relationships/image" Target="../media/image6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8.jpg"/><Relationship Id="rId4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58" y="5568628"/>
            <a:ext cx="2989943" cy="12131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911" y="145761"/>
            <a:ext cx="2734195" cy="14940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79" y="1622720"/>
            <a:ext cx="5894727" cy="30254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954" y="152401"/>
            <a:ext cx="5845108" cy="29225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38" y="98720"/>
            <a:ext cx="3173307" cy="1524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399" y="3058848"/>
            <a:ext cx="2908663" cy="15893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8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954" y="3039969"/>
            <a:ext cx="2936445" cy="16496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12192000" cy="16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37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914400" y="1600200"/>
            <a:ext cx="5080000" cy="43434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Use this slide paired with a photo, graphic, chart or movie. Do not use this slide for two sets of text.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080000" cy="4343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dirty="0"/>
          </a:p>
        </p:txBody>
      </p:sp>
      <p:sp>
        <p:nvSpPr>
          <p:cNvPr id="5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838200" y="142784"/>
            <a:ext cx="10515600" cy="1228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6000" b="0">
                <a:latin typeface="+mn-lt"/>
              </a:defRPr>
            </a:lvl1pPr>
          </a:lstStyle>
          <a:p>
            <a:r>
              <a:rPr lang="en-US" dirty="0"/>
              <a:t>Two Contents</a:t>
            </a:r>
          </a:p>
        </p:txBody>
      </p:sp>
    </p:spTree>
    <p:extLst>
      <p:ext uri="{BB962C8B-B14F-4D97-AF65-F5344CB8AC3E}">
        <p14:creationId xmlns:p14="http://schemas.microsoft.com/office/powerpoint/2010/main" val="922874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40318" y="1524001"/>
            <a:ext cx="5158316" cy="609599"/>
          </a:xfrm>
        </p:spPr>
        <p:txBody>
          <a:bodyPr anchor="b"/>
          <a:lstStyle>
            <a:lvl1pPr marL="0" indent="0" algn="ctr">
              <a:buNone/>
              <a:defRPr sz="32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Blended Learning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40318" y="2209800"/>
            <a:ext cx="5158316" cy="3979863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Use this slide to compare and contrast two different things</a:t>
            </a:r>
          </a:p>
          <a:p>
            <a:pPr lvl="0"/>
            <a:r>
              <a:rPr lang="en-US" dirty="0"/>
              <a:t>Avoid using too much text on this slide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524001"/>
            <a:ext cx="5183717" cy="609599"/>
          </a:xfrm>
        </p:spPr>
        <p:txBody>
          <a:bodyPr anchor="b"/>
          <a:lstStyle>
            <a:lvl1pPr marL="0" indent="0" algn="ctr">
              <a:buNone/>
              <a:defRPr sz="32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Not Blended Learning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09799"/>
            <a:ext cx="5183717" cy="397986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838200" y="142784"/>
            <a:ext cx="10515600" cy="13050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6000" b="0">
                <a:latin typeface="+mn-lt"/>
              </a:defRPr>
            </a:lvl1pPr>
          </a:lstStyle>
          <a:p>
            <a:r>
              <a:rPr lang="en-US" dirty="0"/>
              <a:t>Comparison</a:t>
            </a:r>
          </a:p>
        </p:txBody>
      </p:sp>
    </p:spTree>
    <p:extLst>
      <p:ext uri="{BB962C8B-B14F-4D97-AF65-F5344CB8AC3E}">
        <p14:creationId xmlns:p14="http://schemas.microsoft.com/office/powerpoint/2010/main" val="1616973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10515600" cy="1237348"/>
          </a:xfrm>
        </p:spPr>
        <p:txBody>
          <a:bodyPr>
            <a:normAutofit/>
          </a:bodyPr>
          <a:lstStyle>
            <a:lvl1pPr>
              <a:defRPr sz="6000" b="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3200" baseline="0"/>
            </a:lvl1pPr>
            <a:lvl2pPr>
              <a:defRPr sz="2800" baseline="0"/>
            </a:lvl2pPr>
            <a:lvl3pPr>
              <a:defRPr sz="2800" baseline="0"/>
            </a:lvl3pPr>
            <a:lvl4pPr>
              <a:defRPr sz="2800" baseline="0"/>
            </a:lvl4pPr>
            <a:lvl5pPr>
              <a:defRPr sz="280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9" y="6150904"/>
            <a:ext cx="5152572" cy="7070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9" y="6150904"/>
            <a:ext cx="5152572" cy="7070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10515600" cy="1237348"/>
          </a:xfrm>
        </p:spPr>
        <p:txBody>
          <a:bodyPr>
            <a:normAutofit/>
          </a:bodyPr>
          <a:lstStyle>
            <a:lvl1pPr>
              <a:defRPr sz="600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/>
              <a:t>2/24/18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9" y="6150904"/>
            <a:ext cx="5152572" cy="7070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52401"/>
            <a:ext cx="10515600" cy="1219199"/>
          </a:xfrm>
        </p:spPr>
        <p:txBody>
          <a:bodyPr>
            <a:normAutofit/>
          </a:bodyPr>
          <a:lstStyle>
            <a:lvl1pPr>
              <a:defRPr sz="600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/>
              <a:t>2/24/18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9" y="6150904"/>
            <a:ext cx="5152572" cy="7070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10515600" cy="1237348"/>
          </a:xfrm>
        </p:spPr>
        <p:txBody>
          <a:bodyPr>
            <a:normAutofit/>
          </a:bodyPr>
          <a:lstStyle>
            <a:lvl1pPr>
              <a:defRPr sz="600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/>
              <a:t>2/24/18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/>
              <a:t>2/24/18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83860" y="162461"/>
            <a:ext cx="11805672" cy="4537182"/>
          </a:xfrm>
          <a:prstGeom prst="rect">
            <a:avLst/>
          </a:prstGeom>
          <a:solidFill>
            <a:srgbClr val="990000"/>
          </a:soli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911" y="145761"/>
            <a:ext cx="2706749" cy="14940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32" y="1641765"/>
            <a:ext cx="5881951" cy="30254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989" y="136294"/>
            <a:ext cx="5872729" cy="29225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03" y="111018"/>
            <a:ext cx="3173307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399" y="3058848"/>
            <a:ext cx="2908663" cy="15893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660" y="3039969"/>
            <a:ext cx="2965739" cy="1649614"/>
          </a:xfrm>
          <a:prstGeom prst="rect">
            <a:avLst/>
          </a:prstGeom>
        </p:spPr>
      </p:pic>
      <p:sp>
        <p:nvSpPr>
          <p:cNvPr id="18" name="Rectangle 4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886615" y="1524000"/>
            <a:ext cx="10363200" cy="907052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5000" b="1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x-none" noProof="0" dirty="0"/>
              <a:t>Broad Title of Workshop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3454401" y="2415812"/>
            <a:ext cx="7795415" cy="838200"/>
          </a:xfrm>
        </p:spPr>
        <p:txBody>
          <a:bodyPr/>
          <a:lstStyle>
            <a:lvl1pPr algn="r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altLang="x-none" sz="2500" b="0" i="0" baseline="0" dirty="0"/>
              <a:t>Subtitle of workshop; may include information as to audience and 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 baseline="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838200" y="152400"/>
            <a:ext cx="10515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6000" b="0"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527971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20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10515600" cy="10849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5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70"/>
          <a:stretch/>
        </p:blipFill>
        <p:spPr>
          <a:xfrm>
            <a:off x="203200" y="145691"/>
            <a:ext cx="2014581" cy="12259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024" y="155668"/>
            <a:ext cx="2315821" cy="12159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7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7907" y="168114"/>
            <a:ext cx="1590892" cy="12034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83" y="133350"/>
            <a:ext cx="2062188" cy="12382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9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973" y="152400"/>
            <a:ext cx="1640529" cy="1219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0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82"/>
          <a:stretch/>
        </p:blipFill>
        <p:spPr>
          <a:xfrm>
            <a:off x="5920503" y="146594"/>
            <a:ext cx="2215604" cy="122500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203197" y="133350"/>
            <a:ext cx="11785601" cy="1247323"/>
          </a:xfrm>
          <a:prstGeom prst="rect">
            <a:avLst/>
          </a:prstGeom>
          <a:solidFill>
            <a:srgbClr val="C0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09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49" r:id="rId8"/>
    <p:sldLayoutId id="2147483650" r:id="rId9"/>
    <p:sldLayoutId id="2147483680" r:id="rId10"/>
    <p:sldLayoutId id="2147483652" r:id="rId11"/>
    <p:sldLayoutId id="2147483653" r:id="rId12"/>
    <p:sldLayoutId id="2147483679" r:id="rId1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hyperlink" Target="https://www.polleverywhere.com/free_text_polls/QFDSWFPBKgi5B3Z" TargetMode="External"/><Relationship Id="rId5" Type="http://schemas.openxmlformats.org/officeDocument/2006/relationships/hyperlink" Target="https://www.liveslides.com/download" TargetMode="Externa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Blend Up Your Math Class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54401" y="2415812"/>
            <a:ext cx="7795415" cy="15465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Supporting and Engaging Learners through </a:t>
            </a:r>
          </a:p>
          <a:p>
            <a:pPr marL="0" indent="0">
              <a:buNone/>
            </a:pPr>
            <a:r>
              <a:rPr lang="en-US" dirty="0"/>
              <a:t>Strategic Use of Technology</a:t>
            </a:r>
          </a:p>
          <a:p>
            <a:pPr marL="0" indent="0">
              <a:buNone/>
            </a:pPr>
            <a:r>
              <a:rPr lang="en-US" dirty="0" err="1"/>
              <a:t>MaThink</a:t>
            </a:r>
            <a:r>
              <a:rPr lang="en-US" dirty="0"/>
              <a:t> Mini-Conference</a:t>
            </a:r>
          </a:p>
          <a:p>
            <a:pPr marL="0" indent="0">
              <a:buNone/>
            </a:pPr>
            <a:r>
              <a:rPr lang="en-US" dirty="0"/>
              <a:t>RSBCMTA 2/24/18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9" y="6150904"/>
            <a:ext cx="5152572" cy="70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44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7F18E8A-5202-C84A-AA26-E3037177BE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000" y="2254250"/>
            <a:ext cx="63500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127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0"/>
            <a:ext cx="9144001" cy="6858000"/>
          </a:xfrm>
          <a:prstGeom prst="rect">
            <a:avLst/>
          </a:prstGeom>
        </p:spPr>
      </p:pic>
      <p:sp>
        <p:nvSpPr>
          <p:cNvPr id="3" name="Rectangle 2">
            <a:hlinkClick r:id="rId5"/>
          </p:cNvPr>
          <p:cNvSpPr/>
          <p:nvPr/>
        </p:nvSpPr>
        <p:spPr>
          <a:xfrm>
            <a:off x="4838701" y="4876800"/>
            <a:ext cx="2625367" cy="62568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hlinkClick r:id="rId6" action="ppaction://hlinkfile"/>
          </p:cNvPr>
          <p:cNvSpPr/>
          <p:nvPr/>
        </p:nvSpPr>
        <p:spPr>
          <a:xfrm>
            <a:off x="3263900" y="622301"/>
            <a:ext cx="5638800" cy="391159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86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57ECFF9-0F06-7D4D-9815-FF9C862514B3}"/>
              </a:ext>
            </a:extLst>
          </p:cNvPr>
          <p:cNvSpPr/>
          <p:nvPr/>
        </p:nvSpPr>
        <p:spPr>
          <a:xfrm>
            <a:off x="228600" y="73614"/>
            <a:ext cx="54168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Growth Mindset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EB9881-62FA-204B-8A20-88CD65001DF8}"/>
              </a:ext>
            </a:extLst>
          </p:cNvPr>
          <p:cNvSpPr/>
          <p:nvPr/>
        </p:nvSpPr>
        <p:spPr>
          <a:xfrm>
            <a:off x="1219200" y="3285760"/>
            <a:ext cx="828964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600" b="1" dirty="0">
                <a:ln/>
                <a:solidFill>
                  <a:schemeClr val="accent4"/>
                </a:solidFill>
              </a:rPr>
              <a:t>Transparency of Learning Objectives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7ABE33-D244-844E-87BD-256862DE5821}"/>
              </a:ext>
            </a:extLst>
          </p:cNvPr>
          <p:cNvSpPr/>
          <p:nvPr/>
        </p:nvSpPr>
        <p:spPr>
          <a:xfrm>
            <a:off x="3352800" y="1078858"/>
            <a:ext cx="669766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Strategies to build habits of learning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2135A1-A960-E043-9644-50942D36745C}"/>
              </a:ext>
            </a:extLst>
          </p:cNvPr>
          <p:cNvSpPr/>
          <p:nvPr/>
        </p:nvSpPr>
        <p:spPr>
          <a:xfrm>
            <a:off x="402344" y="2190784"/>
            <a:ext cx="70407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entury Gothic" panose="020B0502020202020204" pitchFamily="34" charset="0"/>
              </a:rPr>
              <a:t>Opportunities for choice and co-design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D7E2C7-9F86-2F4D-A835-CA77B2FFD088}"/>
              </a:ext>
            </a:extLst>
          </p:cNvPr>
          <p:cNvSpPr/>
          <p:nvPr/>
        </p:nvSpPr>
        <p:spPr>
          <a:xfrm>
            <a:off x="3581400" y="4395771"/>
            <a:ext cx="81875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latin typeface="American Typewriter" panose="02090604020004020304" pitchFamily="18" charset="77"/>
              </a:rPr>
              <a:t>Well-developed assessments/rubrics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FFDFFF-0841-7043-9B7A-40389D02590A}"/>
              </a:ext>
            </a:extLst>
          </p:cNvPr>
          <p:cNvSpPr/>
          <p:nvPr/>
        </p:nvSpPr>
        <p:spPr>
          <a:xfrm>
            <a:off x="1752600" y="5505782"/>
            <a:ext cx="84470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Teacher Autonomy</a:t>
            </a:r>
          </a:p>
        </p:txBody>
      </p:sp>
    </p:spTree>
    <p:extLst>
      <p:ext uri="{BB962C8B-B14F-4D97-AF65-F5344CB8AC3E}">
        <p14:creationId xmlns:p14="http://schemas.microsoft.com/office/powerpoint/2010/main" val="3255189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2C33C21-854F-7345-9574-0CAFD741EAAE}"/>
              </a:ext>
            </a:extLst>
          </p:cNvPr>
          <p:cNvSpPr/>
          <p:nvPr/>
        </p:nvSpPr>
        <p:spPr>
          <a:xfrm>
            <a:off x="3326480" y="3200400"/>
            <a:ext cx="6731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Strategies to build habits of learning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505BDC-A175-374A-A20B-D8E67691C9C7}"/>
              </a:ext>
            </a:extLst>
          </p:cNvPr>
          <p:cNvSpPr/>
          <p:nvPr/>
        </p:nvSpPr>
        <p:spPr>
          <a:xfrm>
            <a:off x="1981200" y="1676401"/>
            <a:ext cx="807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entury Gothic" panose="020B0502020202020204" pitchFamily="34" charset="0"/>
              </a:rPr>
              <a:t>Opportunities for choice and co-design</a:t>
            </a:r>
          </a:p>
        </p:txBody>
      </p:sp>
    </p:spTree>
    <p:extLst>
      <p:ext uri="{BB962C8B-B14F-4D97-AF65-F5344CB8AC3E}">
        <p14:creationId xmlns:p14="http://schemas.microsoft.com/office/powerpoint/2010/main" val="1735710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4C985-3E4C-B844-B0F6-18ADDE138B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EC9F71-5B70-8E4A-9307-6E715CBD0A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8FF13F-8172-C743-AE89-9D41EA4216EE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" y="63500"/>
            <a:ext cx="12065000" cy="673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9420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BC1046-BAF6-B44D-B8AC-F08B812DE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students choose what to practice?</a:t>
            </a:r>
          </a:p>
          <a:p>
            <a:r>
              <a:rPr lang="en-US" dirty="0"/>
              <a:t>Can students choose how to practice?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7CFFC3-C190-604D-A400-2AB7CAF6C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Choice</a:t>
            </a:r>
          </a:p>
        </p:txBody>
      </p:sp>
    </p:spTree>
    <p:extLst>
      <p:ext uri="{BB962C8B-B14F-4D97-AF65-F5344CB8AC3E}">
        <p14:creationId xmlns:p14="http://schemas.microsoft.com/office/powerpoint/2010/main" val="3841214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EEBE0D4-6148-084C-8BB1-1B099BA467A1}"/>
              </a:ext>
            </a:extLst>
          </p:cNvPr>
          <p:cNvSpPr/>
          <p:nvPr/>
        </p:nvSpPr>
        <p:spPr>
          <a:xfrm>
            <a:off x="3302286" y="3198168"/>
            <a:ext cx="5587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n/>
                <a:solidFill>
                  <a:schemeClr val="accent4"/>
                </a:solidFill>
              </a:rPr>
              <a:t>Transparency of Learning Objectives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F5BB61-1F2A-094B-A890-D448A5735C74}"/>
              </a:ext>
            </a:extLst>
          </p:cNvPr>
          <p:cNvSpPr/>
          <p:nvPr/>
        </p:nvSpPr>
        <p:spPr>
          <a:xfrm>
            <a:off x="3380449" y="1832292"/>
            <a:ext cx="55092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latin typeface="American Typewriter" panose="02090604020004020304" pitchFamily="18" charset="77"/>
              </a:rPr>
              <a:t>Well-developed assessments/rubrics</a:t>
            </a:r>
          </a:p>
        </p:txBody>
      </p:sp>
    </p:spTree>
    <p:extLst>
      <p:ext uri="{BB962C8B-B14F-4D97-AF65-F5344CB8AC3E}">
        <p14:creationId xmlns:p14="http://schemas.microsoft.com/office/powerpoint/2010/main" val="714616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2B1BB0-0B36-8644-9697-FB0AEBAB5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Formative Assessment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E25A82A-03E6-C140-AF5C-DD9D80ADBF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0" y="1981200"/>
            <a:ext cx="4572000" cy="4108173"/>
          </a:xfrm>
        </p:spPr>
      </p:pic>
    </p:spTree>
    <p:extLst>
      <p:ext uri="{BB962C8B-B14F-4D97-AF65-F5344CB8AC3E}">
        <p14:creationId xmlns:p14="http://schemas.microsoft.com/office/powerpoint/2010/main" val="1673798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437933-B562-AB44-A6A3-0EC27B49E9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“Where am I now? Where am I going? How can I close the gap?” </a:t>
            </a:r>
            <a:r>
              <a:rPr lang="en-US" sz="2000" dirty="0"/>
              <a:t>Atkin, Black &amp; Coffey (2001)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B63BFB-3320-274A-99D5-0997DE190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Purpose of Formative Assessment</a:t>
            </a:r>
          </a:p>
        </p:txBody>
      </p:sp>
    </p:spTree>
    <p:extLst>
      <p:ext uri="{BB962C8B-B14F-4D97-AF65-F5344CB8AC3E}">
        <p14:creationId xmlns:p14="http://schemas.microsoft.com/office/powerpoint/2010/main" val="39042501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EEBE0D4-6148-084C-8BB1-1B099BA467A1}"/>
              </a:ext>
            </a:extLst>
          </p:cNvPr>
          <p:cNvSpPr/>
          <p:nvPr/>
        </p:nvSpPr>
        <p:spPr>
          <a:xfrm>
            <a:off x="3302286" y="3198168"/>
            <a:ext cx="5587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n/>
                <a:solidFill>
                  <a:schemeClr val="accent4"/>
                </a:solidFill>
              </a:rPr>
              <a:t>Transparency of Learning Objectives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F5BB61-1F2A-094B-A890-D448A5735C74}"/>
              </a:ext>
            </a:extLst>
          </p:cNvPr>
          <p:cNvSpPr/>
          <p:nvPr/>
        </p:nvSpPr>
        <p:spPr>
          <a:xfrm>
            <a:off x="3380449" y="1832292"/>
            <a:ext cx="55092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latin typeface="American Typewriter" panose="02090604020004020304" pitchFamily="18" charset="77"/>
              </a:rPr>
              <a:t>Well-developed assessments/rubrics</a:t>
            </a:r>
          </a:p>
        </p:txBody>
      </p:sp>
    </p:spTree>
    <p:extLst>
      <p:ext uri="{BB962C8B-B14F-4D97-AF65-F5344CB8AC3E}">
        <p14:creationId xmlns:p14="http://schemas.microsoft.com/office/powerpoint/2010/main" val="2491170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5BA893-9A15-3242-8841-FE16D540F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609600"/>
            <a:ext cx="7010400" cy="525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3734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ADA491-8CAE-054E-91D9-CD8F66A4A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Can come from:</a:t>
            </a:r>
          </a:p>
          <a:p>
            <a:r>
              <a:rPr lang="en-US" dirty="0"/>
              <a:t>Self</a:t>
            </a:r>
          </a:p>
          <a:p>
            <a:r>
              <a:rPr lang="en-US" dirty="0"/>
              <a:t>Peer</a:t>
            </a:r>
          </a:p>
          <a:p>
            <a:r>
              <a:rPr lang="en-US" dirty="0"/>
              <a:t>Computer</a:t>
            </a:r>
          </a:p>
          <a:p>
            <a:r>
              <a:rPr lang="en-US" dirty="0"/>
              <a:t>Teacher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61D466-C731-C94B-B5C7-09E49E50D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</a:t>
            </a:r>
          </a:p>
        </p:txBody>
      </p:sp>
    </p:spTree>
    <p:extLst>
      <p:ext uri="{BB962C8B-B14F-4D97-AF65-F5344CB8AC3E}">
        <p14:creationId xmlns:p14="http://schemas.microsoft.com/office/powerpoint/2010/main" val="3737517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AA7D58-FEE7-724B-8FBD-191E82AFE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Self-Feedback: Student compares solutions to worked out solution key. Student analyzes their errors and determines next steps.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E28F01-9830-CD4F-B1CE-DB6FCD8E2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Feedback</a:t>
            </a:r>
          </a:p>
        </p:txBody>
      </p:sp>
    </p:spTree>
    <p:extLst>
      <p:ext uri="{BB962C8B-B14F-4D97-AF65-F5344CB8AC3E}">
        <p14:creationId xmlns:p14="http://schemas.microsoft.com/office/powerpoint/2010/main" val="38324688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AA7D58-FEE7-724B-8FBD-191E82AFE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Peer Feedback: Student compares solutions with a peer. If there is disagreement, students must justify their solutions to each other and give feedback until consensus is reached.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E28F01-9830-CD4F-B1CE-DB6FCD8E2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Feedback</a:t>
            </a:r>
          </a:p>
        </p:txBody>
      </p:sp>
    </p:spTree>
    <p:extLst>
      <p:ext uri="{BB962C8B-B14F-4D97-AF65-F5344CB8AC3E}">
        <p14:creationId xmlns:p14="http://schemas.microsoft.com/office/powerpoint/2010/main" val="3112560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AA7D58-FEE7-724B-8FBD-191E82AFE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Computer Feedback: App or program gives student feedback on the correctness of solution. Depending on software, may also adjust difficulty level based on student progress.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E28F01-9830-CD4F-B1CE-DB6FCD8E2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Feedback</a:t>
            </a:r>
          </a:p>
        </p:txBody>
      </p:sp>
    </p:spTree>
    <p:extLst>
      <p:ext uri="{BB962C8B-B14F-4D97-AF65-F5344CB8AC3E}">
        <p14:creationId xmlns:p14="http://schemas.microsoft.com/office/powerpoint/2010/main" val="6452790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AA7D58-FEE7-724B-8FBD-191E82AFE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Teacher Feedback: You give student feedback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E28F01-9830-CD4F-B1CE-DB6FCD8E2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Feedback</a:t>
            </a:r>
          </a:p>
        </p:txBody>
      </p:sp>
    </p:spTree>
    <p:extLst>
      <p:ext uri="{BB962C8B-B14F-4D97-AF65-F5344CB8AC3E}">
        <p14:creationId xmlns:p14="http://schemas.microsoft.com/office/powerpoint/2010/main" val="14113440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AB5DBF-256E-6F4F-A5A4-FBEB9AF48B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stations to practice both current and previous learning. Rotate student through stations.</a:t>
            </a:r>
          </a:p>
          <a:p>
            <a:r>
              <a:rPr lang="en-US" dirty="0"/>
              <a:t>Use stations to practice both current and previous learning. Let students choose which stations to use based on their needs and rotate as they need to.</a:t>
            </a:r>
          </a:p>
          <a:p>
            <a:r>
              <a:rPr lang="en-US" dirty="0"/>
              <a:t>Use stations to set up an investigation, practice, and a teacher-led station for notes. Rotate students as you finish with your group.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49F16D-39F1-D043-8D1A-F6D6E64D0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Station Opportunities</a:t>
            </a:r>
          </a:p>
        </p:txBody>
      </p:sp>
    </p:spTree>
    <p:extLst>
      <p:ext uri="{BB962C8B-B14F-4D97-AF65-F5344CB8AC3E}">
        <p14:creationId xmlns:p14="http://schemas.microsoft.com/office/powerpoint/2010/main" val="3690576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D6DF9A-4FC8-F741-8583-A1F502FA5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“flavor” of Blended Learning do I want to use?</a:t>
            </a:r>
          </a:p>
          <a:p>
            <a:r>
              <a:rPr lang="en-US" dirty="0"/>
              <a:t>Whole class rotation (Do I have enough technology?)</a:t>
            </a:r>
          </a:p>
          <a:p>
            <a:r>
              <a:rPr lang="en-US" dirty="0"/>
              <a:t>Small group rotation (How are groups accountable? What will each station accomplish? Free rotation or teacher structured?)</a:t>
            </a:r>
          </a:p>
          <a:p>
            <a:r>
              <a:rPr lang="en-US" dirty="0"/>
              <a:t>Flipped (How will I deal with students who do not complete the portion to be done at home?)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A655FE-80C1-2641-909D-3FD6FAA72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Decisions</a:t>
            </a:r>
          </a:p>
        </p:txBody>
      </p:sp>
    </p:spTree>
    <p:extLst>
      <p:ext uri="{BB962C8B-B14F-4D97-AF65-F5344CB8AC3E}">
        <p14:creationId xmlns:p14="http://schemas.microsoft.com/office/powerpoint/2010/main" val="25984872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440F46-CC36-6A4B-83B2-D663F0DFE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do students have choices?</a:t>
            </a:r>
          </a:p>
          <a:p>
            <a:r>
              <a:rPr lang="en-US" dirty="0"/>
              <a:t>How do students set goals and reflect on them?</a:t>
            </a:r>
          </a:p>
          <a:p>
            <a:r>
              <a:rPr lang="en-US" dirty="0"/>
              <a:t>How do students track their progress toward those goals?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ABC167-D655-3C42-8900-28E45592B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Decisions</a:t>
            </a:r>
          </a:p>
        </p:txBody>
      </p:sp>
    </p:spTree>
    <p:extLst>
      <p:ext uri="{BB962C8B-B14F-4D97-AF65-F5344CB8AC3E}">
        <p14:creationId xmlns:p14="http://schemas.microsoft.com/office/powerpoint/2010/main" val="8433643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E429DD-4F2D-4948-8421-43D88FC5F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do you think you might try?</a:t>
            </a:r>
          </a:p>
          <a:p>
            <a:endParaRPr lang="en-US" dirty="0"/>
          </a:p>
          <a:p>
            <a:r>
              <a:rPr lang="en-US" dirty="0"/>
              <a:t>Post your responses here: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3600" dirty="0"/>
              <a:t>https://</a:t>
            </a:r>
            <a:r>
              <a:rPr lang="en-US" sz="3600" dirty="0" err="1"/>
              <a:t>padlet.com</a:t>
            </a:r>
            <a:r>
              <a:rPr lang="en-US" sz="3600" dirty="0"/>
              <a:t>/</a:t>
            </a:r>
            <a:r>
              <a:rPr lang="en-US" sz="3600" dirty="0" err="1"/>
              <a:t>creekteacher</a:t>
            </a:r>
            <a:r>
              <a:rPr lang="en-US" sz="3600" dirty="0"/>
              <a:t>/MaThink2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4AB6CE-0964-8745-A6A9-40866AB2A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you do?</a:t>
            </a:r>
          </a:p>
        </p:txBody>
      </p:sp>
    </p:spTree>
    <p:extLst>
      <p:ext uri="{BB962C8B-B14F-4D97-AF65-F5344CB8AC3E}">
        <p14:creationId xmlns:p14="http://schemas.microsoft.com/office/powerpoint/2010/main" val="3557014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BE984F-FBBB-D34B-8798-5EAE9EC936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LMU </a:t>
            </a:r>
            <a:r>
              <a:rPr lang="en-US" dirty="0" err="1"/>
              <a:t>iDEAL</a:t>
            </a:r>
            <a:r>
              <a:rPr lang="en-US" dirty="0"/>
              <a:t> Institute:</a:t>
            </a:r>
          </a:p>
          <a:p>
            <a:pPr marL="0" indent="0">
              <a:buNone/>
            </a:pPr>
            <a:r>
              <a:rPr lang="en-US" dirty="0"/>
              <a:t>	Loyola Marymount University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dirty="0"/>
              <a:t>	Innovation in Digital Education and Leadership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9378F90-3F4E-5A44-9D79-41D137B60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are we?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531782-754D-C148-B56D-AA394508FE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1524000"/>
            <a:ext cx="2667000" cy="1498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20E3E4-1738-9745-9FAA-B886D5ABF3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089" y="4267200"/>
            <a:ext cx="610791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827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15009" y="1547328"/>
            <a:ext cx="10515600" cy="5337176"/>
          </a:xfrm>
        </p:spPr>
        <p:txBody>
          <a:bodyPr>
            <a:normAutofit/>
          </a:bodyPr>
          <a:lstStyle/>
          <a:p>
            <a:r>
              <a:rPr lang="en-US" dirty="0"/>
              <a:t>Build a shared definition for Blended Learning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Understand some necessary conditions for student agency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Understand how to use assessments to help students make informed choices for their learning (assessment as learning)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See opportunities to incorporate stations into a math class, including stations that use technology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773311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1511C0-73B3-1349-9CCE-5A87736573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 you think of when you think of Blended Learning?</a:t>
            </a:r>
          </a:p>
          <a:p>
            <a:endParaRPr lang="en-US" dirty="0"/>
          </a:p>
          <a:p>
            <a:r>
              <a:rPr lang="en-US" dirty="0"/>
              <a:t>Post your responses here:</a:t>
            </a:r>
          </a:p>
          <a:p>
            <a:pPr marL="0" indent="0">
              <a:buNone/>
            </a:pPr>
            <a:r>
              <a:rPr lang="en-US" dirty="0"/>
              <a:t>	https://</a:t>
            </a:r>
            <a:r>
              <a:rPr lang="en-US" dirty="0" err="1"/>
              <a:t>padlet.com</a:t>
            </a:r>
            <a:r>
              <a:rPr lang="en-US" dirty="0"/>
              <a:t>/</a:t>
            </a:r>
            <a:r>
              <a:rPr lang="en-US" dirty="0" err="1"/>
              <a:t>creekteacher</a:t>
            </a:r>
            <a:r>
              <a:rPr lang="en-US" dirty="0"/>
              <a:t>/MaThink1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613068-D60E-414F-89B3-84F2A8790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Padlet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330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349155-F75B-6B47-9DC7-2A931AC81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“Blended learning is a formal education program that combines active, engaged learning online with active engaged learning in the classroom.” </a:t>
            </a:r>
            <a:r>
              <a:rPr lang="en-US" sz="2800" dirty="0"/>
              <a:t>Catlin Tucker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502964-9582-3942-89BD-AE315DF7F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Blended Learning</a:t>
            </a:r>
          </a:p>
        </p:txBody>
      </p:sp>
    </p:spTree>
    <p:extLst>
      <p:ext uri="{BB962C8B-B14F-4D97-AF65-F5344CB8AC3E}">
        <p14:creationId xmlns:p14="http://schemas.microsoft.com/office/powerpoint/2010/main" val="2756922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6561882-7991-DB43-ABB0-B24B659B98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71" y="29497"/>
            <a:ext cx="4702439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3C4213C-2491-224D-B5E3-725A05554A57}"/>
              </a:ext>
            </a:extLst>
          </p:cNvPr>
          <p:cNvSpPr txBox="1"/>
          <p:nvPr/>
        </p:nvSpPr>
        <p:spPr>
          <a:xfrm>
            <a:off x="5486400" y="1447800"/>
            <a:ext cx="6172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+mn-lt"/>
              </a:rPr>
              <a:t>Station Rotation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latin typeface="+mn-lt"/>
            </a:endParaRPr>
          </a:p>
          <a:p>
            <a:endParaRPr lang="en-US" sz="32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+mn-lt"/>
              </a:rPr>
              <a:t>Whole Group Rotation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latin typeface="+mn-lt"/>
            </a:endParaRPr>
          </a:p>
          <a:p>
            <a:endParaRPr lang="en-US" sz="32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+mn-lt"/>
              </a:rPr>
              <a:t>Flipped Classroom</a:t>
            </a:r>
          </a:p>
        </p:txBody>
      </p:sp>
    </p:spTree>
    <p:extLst>
      <p:ext uri="{BB962C8B-B14F-4D97-AF65-F5344CB8AC3E}">
        <p14:creationId xmlns:p14="http://schemas.microsoft.com/office/powerpoint/2010/main" val="928878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/var/folders/7p/3sw_p7b17sg_kmfftlfwr2yr0000gp/T/com.TechSmith.Snagit4/2018-01-30_16-18-37.png">
            <a:extLst>
              <a:ext uri="{FF2B5EF4-FFF2-40B4-BE49-F238E27FC236}">
                <a16:creationId xmlns:a16="http://schemas.microsoft.com/office/drawing/2014/main" id="{0204AD1F-8C25-2049-B4F0-071AD780D23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3340100" cy="33251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0407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550D44C7-A899-AA4C-9D23-63A776C46D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61" t="63097" r="24111" b="19469"/>
          <a:stretch/>
        </p:blipFill>
        <p:spPr>
          <a:xfrm>
            <a:off x="4343400" y="1828800"/>
            <a:ext cx="3419441" cy="1981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E456949-1CD2-264D-A279-E0D9BFF2C3E4}"/>
              </a:ext>
            </a:extLst>
          </p:cNvPr>
          <p:cNvSpPr txBox="1"/>
          <p:nvPr/>
        </p:nvSpPr>
        <p:spPr>
          <a:xfrm>
            <a:off x="4513233" y="4114800"/>
            <a:ext cx="3249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Whole-Group Rotation</a:t>
            </a:r>
          </a:p>
        </p:txBody>
      </p:sp>
    </p:spTree>
    <p:extLst>
      <p:ext uri="{BB962C8B-B14F-4D97-AF65-F5344CB8AC3E}">
        <p14:creationId xmlns:p14="http://schemas.microsoft.com/office/powerpoint/2010/main" val="36298285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POLL_EMBED_ID" val="tru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29036</TotalTime>
  <Words>657</Words>
  <Application>Microsoft Macintosh PowerPoint</Application>
  <PresentationFormat>Widescreen</PresentationFormat>
  <Paragraphs>127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ＭＳ Ｐゴシック</vt:lpstr>
      <vt:lpstr>American Typewriter</vt:lpstr>
      <vt:lpstr>Arial</vt:lpstr>
      <vt:lpstr>Calibri</vt:lpstr>
      <vt:lpstr>Calibri Light</vt:lpstr>
      <vt:lpstr>Century Gothic</vt:lpstr>
      <vt:lpstr>Office Theme</vt:lpstr>
      <vt:lpstr>Blend Up Your Math Class</vt:lpstr>
      <vt:lpstr>PowerPoint Presentation</vt:lpstr>
      <vt:lpstr>Who are we?</vt:lpstr>
      <vt:lpstr>Objectives</vt:lpstr>
      <vt:lpstr>Padlet</vt:lpstr>
      <vt:lpstr>Blended Learning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Student Choice</vt:lpstr>
      <vt:lpstr>PowerPoint Presentation</vt:lpstr>
      <vt:lpstr>Formative Assessment</vt:lpstr>
      <vt:lpstr>Purpose of Formative Assessment</vt:lpstr>
      <vt:lpstr>PowerPoint Presentation</vt:lpstr>
      <vt:lpstr>Feedback</vt:lpstr>
      <vt:lpstr>Types of Feedback</vt:lpstr>
      <vt:lpstr>Types of Feedback</vt:lpstr>
      <vt:lpstr>Types of Feedback</vt:lpstr>
      <vt:lpstr>Types of Feedback</vt:lpstr>
      <vt:lpstr>Station Opportunities</vt:lpstr>
      <vt:lpstr>Decisions</vt:lpstr>
      <vt:lpstr>More Decisions</vt:lpstr>
      <vt:lpstr>What can you do?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235</cp:revision>
  <cp:lastPrinted>2017-08-11T19:02:42Z</cp:lastPrinted>
  <dcterms:created xsi:type="dcterms:W3CDTF">2017-06-09T17:10:20Z</dcterms:created>
  <dcterms:modified xsi:type="dcterms:W3CDTF">2018-02-24T22:25:00Z</dcterms:modified>
</cp:coreProperties>
</file>